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7" r:id="rId1"/>
  </p:sldMasterIdLst>
  <p:notesMasterIdLst>
    <p:notesMasterId r:id="rId18"/>
  </p:notesMasterIdLst>
  <p:sldIdLst>
    <p:sldId id="276" r:id="rId2"/>
    <p:sldId id="256" r:id="rId3"/>
    <p:sldId id="257" r:id="rId4"/>
    <p:sldId id="261" r:id="rId5"/>
    <p:sldId id="262" r:id="rId6"/>
    <p:sldId id="263" r:id="rId7"/>
    <p:sldId id="265" r:id="rId8"/>
    <p:sldId id="266" r:id="rId9"/>
    <p:sldId id="264" r:id="rId10"/>
    <p:sldId id="268" r:id="rId11"/>
    <p:sldId id="269" r:id="rId12"/>
    <p:sldId id="274" r:id="rId13"/>
    <p:sldId id="270" r:id="rId14"/>
    <p:sldId id="271" r:id="rId15"/>
    <p:sldId id="273" r:id="rId16"/>
    <p:sldId id="275" r:id="rId1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B7"/>
    <a:srgbClr val="D9F1FF"/>
    <a:srgbClr val="FF6600"/>
    <a:srgbClr val="EFF4FF"/>
    <a:srgbClr val="FFE7F7"/>
    <a:srgbClr val="EFF7FF"/>
    <a:srgbClr val="FFFF99"/>
    <a:srgbClr val="D5DCFF"/>
    <a:srgbClr val="F0EFFF"/>
    <a:srgbClr val="EFF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109" d="100"/>
          <a:sy n="109" d="100"/>
        </p:scale>
        <p:origin x="67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949E8-3034-4DA0-A6FB-0C45FAF03A9B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0521E9-BB49-4E93-B74D-D71D55AF3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30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521E9-BB49-4E93-B74D-D71D55AF3E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580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521E9-BB49-4E93-B74D-D71D55AF3E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521E9-BB49-4E93-B74D-D71D55AF3E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9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CBC5-C2B6-42B2-A389-0D87B0B046E8}" type="datetimeFigureOut">
              <a:rPr lang="zh-TW" altLang="en-US" smtClean="0"/>
              <a:t>2022/10/17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5E2C4-3513-449D-9F7D-E99A3828CF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9864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CBC5-C2B6-42B2-A389-0D87B0B046E8}" type="datetimeFigureOut">
              <a:rPr lang="zh-TW" altLang="en-US" smtClean="0"/>
              <a:t>2022/10/17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5E2C4-3513-449D-9F7D-E99A3828CF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495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CBC5-C2B6-42B2-A389-0D87B0B046E8}" type="datetimeFigureOut">
              <a:rPr lang="zh-TW" altLang="en-US" smtClean="0"/>
              <a:t>2022/10/17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5E2C4-3513-449D-9F7D-E99A3828CF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3477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CBC5-C2B6-42B2-A389-0D87B0B046E8}" type="datetimeFigureOut">
              <a:rPr lang="zh-TW" altLang="en-US" smtClean="0"/>
              <a:t>2022/10/17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5E2C4-3513-449D-9F7D-E99A3828CF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0222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CBC5-C2B6-42B2-A389-0D87B0B046E8}" type="datetimeFigureOut">
              <a:rPr lang="zh-TW" altLang="en-US" smtClean="0"/>
              <a:t>2022/10/17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5E2C4-3513-449D-9F7D-E99A3828CF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8288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CBC5-C2B6-42B2-A389-0D87B0B046E8}" type="datetimeFigureOut">
              <a:rPr lang="zh-TW" altLang="en-US" smtClean="0"/>
              <a:t>2022/10/17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5E2C4-3513-449D-9F7D-E99A3828CF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3143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CBC5-C2B6-42B2-A389-0D87B0B046E8}" type="datetimeFigureOut">
              <a:rPr lang="zh-TW" altLang="en-US" smtClean="0"/>
              <a:t>2022/10/17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5E2C4-3513-449D-9F7D-E99A3828CF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4764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CBC5-C2B6-42B2-A389-0D87B0B046E8}" type="datetimeFigureOut">
              <a:rPr lang="zh-TW" altLang="en-US" smtClean="0"/>
              <a:t>2022/10/17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5E2C4-3513-449D-9F7D-E99A3828CF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6110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CBC5-C2B6-42B2-A389-0D87B0B046E8}" type="datetimeFigureOut">
              <a:rPr lang="zh-TW" altLang="en-US" smtClean="0"/>
              <a:t>2022/10/17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5E2C4-3513-449D-9F7D-E99A3828CF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0760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CBC5-C2B6-42B2-A389-0D87B0B046E8}" type="datetimeFigureOut">
              <a:rPr lang="zh-TW" altLang="en-US" smtClean="0"/>
              <a:t>2022/10/17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5E2C4-3513-449D-9F7D-E99A3828CF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9914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CBC5-C2B6-42B2-A389-0D87B0B046E8}" type="datetimeFigureOut">
              <a:rPr lang="zh-TW" altLang="en-US" smtClean="0"/>
              <a:t>2022/10/17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5E2C4-3513-449D-9F7D-E99A3828CF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2551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FCBC5-C2B6-42B2-A389-0D87B0B046E8}" type="datetimeFigureOut">
              <a:rPr lang="zh-TW" altLang="en-US" smtClean="0"/>
              <a:t>2022/10/17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5E2C4-3513-449D-9F7D-E99A3828CF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4338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37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109" y="1727827"/>
            <a:ext cx="1189818" cy="155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rc 1"/>
          <p:cNvSpPr/>
          <p:nvPr/>
        </p:nvSpPr>
        <p:spPr>
          <a:xfrm rot="18151250">
            <a:off x="3448426" y="813898"/>
            <a:ext cx="6187167" cy="4276986"/>
          </a:xfrm>
          <a:prstGeom prst="arc">
            <a:avLst>
              <a:gd name="adj1" fmla="val 14308567"/>
              <a:gd name="adj2" fmla="val 1948964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c 2"/>
          <p:cNvSpPr/>
          <p:nvPr/>
        </p:nvSpPr>
        <p:spPr>
          <a:xfrm rot="19770563">
            <a:off x="4102297" y="1570172"/>
            <a:ext cx="3381703" cy="1868214"/>
          </a:xfrm>
          <a:prstGeom prst="arc">
            <a:avLst>
              <a:gd name="adj1" fmla="val 11693276"/>
              <a:gd name="adj2" fmla="val 85622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/>
          <p:cNvSpPr/>
          <p:nvPr/>
        </p:nvSpPr>
        <p:spPr>
          <a:xfrm rot="18528252">
            <a:off x="3457734" y="2671853"/>
            <a:ext cx="2656490" cy="1221827"/>
          </a:xfrm>
          <a:prstGeom prst="arc">
            <a:avLst>
              <a:gd name="adj1" fmla="val 16114397"/>
              <a:gd name="adj2" fmla="val 754434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048" y="608225"/>
            <a:ext cx="2257571" cy="3593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896441" y="897979"/>
            <a:ext cx="351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A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18784" y="1089574"/>
            <a:ext cx="351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B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41879" y="1881448"/>
            <a:ext cx="351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C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969" y="1681277"/>
            <a:ext cx="1189818" cy="155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390" y="2377588"/>
            <a:ext cx="1189818" cy="155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群組 4"/>
          <p:cNvGrpSpPr/>
          <p:nvPr/>
        </p:nvGrpSpPr>
        <p:grpSpPr>
          <a:xfrm>
            <a:off x="416200" y="4186539"/>
            <a:ext cx="1610150" cy="2268581"/>
            <a:chOff x="416200" y="4186539"/>
            <a:chExt cx="1610150" cy="2268581"/>
          </a:xfrm>
        </p:grpSpPr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361" y="4551808"/>
              <a:ext cx="1583989" cy="1903312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416200" y="4186539"/>
              <a:ext cx="643709" cy="33855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弓</a:t>
              </a:r>
              <a:r>
                <a:rPr lang="zh-TW" altLang="en-US" sz="1600" b="1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箭</a:t>
              </a:r>
              <a:endParaRPr 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2221186" y="4201261"/>
            <a:ext cx="1929689" cy="2253859"/>
            <a:chOff x="2221186" y="4201261"/>
            <a:chExt cx="1929689" cy="2253859"/>
          </a:xfrm>
        </p:grpSpPr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0048" y="4554293"/>
              <a:ext cx="1900827" cy="1900827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2221186" y="4201261"/>
              <a:ext cx="443572" cy="33855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1600" b="1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槍</a:t>
              </a:r>
              <a:endParaRPr 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4353048" y="4185424"/>
            <a:ext cx="2272513" cy="2279812"/>
            <a:chOff x="4353048" y="4185424"/>
            <a:chExt cx="2272513" cy="2279812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82198" y="4548703"/>
              <a:ext cx="2243363" cy="1916533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miter lim="800000"/>
              <a:headEnd/>
              <a:tailEnd/>
            </a:ln>
            <a:effectLst/>
          </p:spPr>
        </p:pic>
        <p:sp>
          <p:nvSpPr>
            <p:cNvPr id="29" name="TextBox 28"/>
            <p:cNvSpPr txBox="1"/>
            <p:nvPr/>
          </p:nvSpPr>
          <p:spPr>
            <a:xfrm>
              <a:off x="4353048" y="4185424"/>
              <a:ext cx="430454" cy="33855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弩</a:t>
              </a:r>
              <a:endParaRPr 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27" y="141756"/>
            <a:ext cx="2601456" cy="2601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74828" y="897979"/>
            <a:ext cx="1427011" cy="857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快替我選擇武器！</a:t>
            </a:r>
            <a:endParaRPr lang="en-US" sz="2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68007" y="4536363"/>
            <a:ext cx="357554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A</a:t>
            </a:r>
            <a:endParaRPr lang="en-US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30680" y="4531088"/>
            <a:ext cx="321582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B</a:t>
            </a:r>
            <a:endParaRPr lang="en-US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35649" y="4541204"/>
            <a:ext cx="316736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C</a:t>
            </a:r>
            <a:endParaRPr lang="en-US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29439" y="4513922"/>
            <a:ext cx="4667220" cy="2062103"/>
          </a:xfrm>
          <a:prstGeom prst="rect">
            <a:avLst/>
          </a:prstGeom>
          <a:solidFill>
            <a:srgbClr val="FFFFB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問題思考</a:t>
            </a:r>
            <a:r>
              <a:rPr lang="zh-TW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：因應距離不同，如何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選擇武器</a:t>
            </a:r>
            <a:r>
              <a:rPr lang="zh-TW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？</a:t>
            </a:r>
            <a:endParaRPr lang="en-US" altLang="zh-TW" sz="16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457200" indent="-457200"/>
            <a:endParaRPr lang="en-US" altLang="zh-HK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457200" indent="-457200"/>
            <a:endParaRPr lang="en-US" altLang="zh-HK" sz="16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457200" indent="-457200"/>
            <a:endParaRPr lang="en-US" altLang="zh-HK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457200" indent="-457200"/>
            <a:endParaRPr lang="en-US" altLang="zh-HK" sz="16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457200" indent="-457200"/>
            <a:endParaRPr lang="en-US" altLang="zh-HK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457200" indent="-457200"/>
            <a:endParaRPr lang="en-US" altLang="zh-HK" sz="16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457200" indent="-457200"/>
            <a:endParaRPr lang="en-US" altLang="zh-HK" sz="16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7029439" y="4768465"/>
            <a:ext cx="4561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答案：</a:t>
            </a:r>
            <a:endParaRPr lang="en-US" altLang="zh-CN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457200" indent="-457200"/>
            <a:r>
              <a:rPr lang="zh-CN" altLang="en-US" sz="1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弩</a:t>
            </a:r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：射程最遠，用來攻擊遠方的敵人</a:t>
            </a:r>
            <a:r>
              <a:rPr lang="zh-CN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7082672" y="5990771"/>
            <a:ext cx="4455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槍</a:t>
            </a:r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：若敵人騎兵已經到身前，箭的作用便不大</a:t>
            </a:r>
            <a:r>
              <a:rPr lang="zh-CN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 </a:t>
            </a:r>
            <a:endParaRPr lang="en-US" altLang="zh-CN" sz="1600" dirty="0" smtClean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CN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     </a:t>
            </a:r>
            <a:r>
              <a:rPr lang="zh-CN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這個</a:t>
            </a:r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時候最好以長槍拒敵</a:t>
            </a:r>
            <a:r>
              <a:rPr lang="zh-CN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altLang="zh-HK" sz="1600" dirty="0">
              <a:solidFill>
                <a:srgbClr val="FF0000"/>
              </a:solidFill>
              <a:latin typeface="新細明體" panose="02020500000000000000" pitchFamily="18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7029439" y="5379177"/>
            <a:ext cx="4561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zh-CN" altLang="en-US" sz="1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一般弓箭</a:t>
            </a:r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：射程一般，用來攻擊比較接近的敵人。   </a:t>
            </a:r>
            <a:endParaRPr lang="en-US" altLang="zh-CN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457200" indent="-457200"/>
            <a:r>
              <a:rPr lang="en-US" altLang="zh-CN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               </a:t>
            </a:r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（當然仍然可以用弩</a:t>
            </a:r>
            <a:r>
              <a:rPr lang="zh-CN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endParaRPr lang="en-US" altLang="zh-CN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4180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 animBg="1"/>
      <p:bldP spid="27" grpId="0" animBg="1"/>
      <p:bldP spid="30" grpId="0" animBg="1"/>
      <p:bldP spid="10" grpId="0" animBg="1"/>
      <p:bldP spid="4" grpId="0"/>
      <p:bldP spid="1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369" y="240991"/>
            <a:ext cx="6785797" cy="6785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344295" y="571694"/>
            <a:ext cx="5429487" cy="2375701"/>
            <a:chOff x="344296" y="571694"/>
            <a:chExt cx="5153508" cy="2375701"/>
          </a:xfrm>
        </p:grpSpPr>
        <p:pic>
          <p:nvPicPr>
            <p:cNvPr id="9220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296" y="571694"/>
              <a:ext cx="5153508" cy="2375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99957" y="912790"/>
              <a:ext cx="399192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我是秦始皇的騎兵。</a:t>
              </a:r>
              <a:endParaRPr lang="en-US" altLang="zh-CN" dirty="0" smtClean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  <a:p>
              <a:r>
                <a:rPr lang="zh-CN" altLang="en-US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大王珍惜我的安危，准許我們騎兵披甲。秦朝的甲胄</a:t>
              </a:r>
              <a:r>
                <a:rPr lang="zh-TW" altLang="zh-HK" dirty="0" smtClean="0">
                  <a:latin typeface="新細明體" panose="02020500000000000000" pitchFamily="18" charset="-120"/>
                </a:rPr>
                <a:t>（</a:t>
              </a:r>
              <a:r>
                <a:rPr lang="zh-TW" altLang="en-US" dirty="0" smtClean="0">
                  <a:latin typeface="新細明體" panose="02020500000000000000" pitchFamily="18" charset="-120"/>
                </a:rPr>
                <a:t>音就</a:t>
              </a:r>
              <a:r>
                <a:rPr lang="zh-TW" altLang="zh-HK" dirty="0" smtClean="0">
                  <a:latin typeface="新細明體" panose="02020500000000000000" pitchFamily="18" charset="-120"/>
                </a:rPr>
                <a:t>）</a:t>
              </a:r>
              <a:r>
                <a:rPr lang="zh-CN" altLang="en-US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，是以</a:t>
              </a:r>
              <a:r>
                <a:rPr lang="zh-TW" altLang="en-US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皮</a:t>
              </a:r>
              <a:r>
                <a:rPr lang="zh-TW" altLang="en-US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（牛皮為主）製造，再用紅線連結起來，塗上黑漆，以加強韌度</a:t>
              </a:r>
              <a:r>
                <a:rPr lang="zh-TW" altLang="en-US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。</a:t>
              </a:r>
              <a:r>
                <a:rPr lang="zh-CN" altLang="en-US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可以抵擋遠程的弓箭，但遇上近距離的弩，便危險了！</a:t>
              </a:r>
              <a:endParaRPr lang="en-US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8868835" y="-20935"/>
            <a:ext cx="3199668" cy="2600579"/>
            <a:chOff x="8868835" y="-20935"/>
            <a:chExt cx="3199668" cy="2600579"/>
          </a:xfrm>
        </p:grpSpPr>
        <p:pic>
          <p:nvPicPr>
            <p:cNvPr id="9221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8835" y="-20935"/>
              <a:ext cx="3199668" cy="2600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9774874" y="899918"/>
              <a:ext cx="15923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 smtClean="0">
                  <a:latin typeface="新細明體" panose="02020500000000000000" pitchFamily="18" charset="-120"/>
                  <a:ea typeface="新細明體" panose="02020500000000000000" pitchFamily="18" charset="-120"/>
                  <a:cs typeface="文鼎誰的字體" panose="02010609010101010101" pitchFamily="49" charset="-120"/>
                </a:rPr>
                <a:t>我沒甲，較你死得快！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endParaRPr>
            </a:p>
          </p:txBody>
        </p:sp>
        <p:pic>
          <p:nvPicPr>
            <p:cNvPr id="9222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6709" y="1192306"/>
              <a:ext cx="661904" cy="661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490" y="3078358"/>
            <a:ext cx="2511879" cy="355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群組 4"/>
          <p:cNvGrpSpPr/>
          <p:nvPr/>
        </p:nvGrpSpPr>
        <p:grpSpPr>
          <a:xfrm>
            <a:off x="1789786" y="3430988"/>
            <a:ext cx="3409743" cy="2017643"/>
            <a:chOff x="1789786" y="3430988"/>
            <a:chExt cx="3409743" cy="2017643"/>
          </a:xfrm>
        </p:grpSpPr>
        <p:pic>
          <p:nvPicPr>
            <p:cNvPr id="9224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786" y="3430988"/>
              <a:ext cx="3409743" cy="2017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32868" y="3736828"/>
              <a:ext cx="2846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秦國騎兵的皮甲胄只限上半身</a:t>
              </a:r>
              <a:r>
                <a:rPr lang="zh-TW" altLang="en-US" sz="16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，</a:t>
              </a:r>
              <a:r>
                <a:rPr lang="zh-CN" altLang="en-US" sz="16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何解？</a:t>
              </a:r>
              <a:endPara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932867" y="4383159"/>
            <a:ext cx="2846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（</a:t>
            </a:r>
            <a:r>
              <a:rPr lang="en-US" altLang="zh-CN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1. </a:t>
            </a:r>
            <a:r>
              <a:rPr lang="zh-CN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方便活動；</a:t>
            </a:r>
            <a:r>
              <a:rPr lang="en-US" altLang="zh-CN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2. </a:t>
            </a:r>
            <a:r>
              <a:rPr lang="zh-CN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騎在馬上，下身不易成為攻擊目標）</a:t>
            </a:r>
            <a:endParaRPr lang="en-US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2" name="TextBox 3"/>
          <p:cNvSpPr txBox="1"/>
          <p:nvPr/>
        </p:nvSpPr>
        <p:spPr>
          <a:xfrm>
            <a:off x="0" y="-7771"/>
            <a:ext cx="3085543" cy="461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5</a:t>
            </a:r>
            <a:r>
              <a:rPr lang="en-US" altLang="zh-CN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. </a:t>
            </a:r>
            <a:r>
              <a:rPr lang="zh-TW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護甲的演進及使用</a:t>
            </a:r>
            <a:endParaRPr lang="en-US" sz="3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094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036" y="806777"/>
            <a:ext cx="4629897" cy="2423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5315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9472" y="6152243"/>
            <a:ext cx="1200481" cy="553998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北魏</a:t>
            </a:r>
            <a:endParaRPr lang="en-US" altLang="zh-CN" sz="10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河南洛陽出土</a:t>
            </a:r>
            <a:endParaRPr lang="en-US" altLang="zh-CN" sz="10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中</a:t>
            </a:r>
            <a:r>
              <a:rPr lang="zh-CN" altLang="en-US" sz="1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國國家博物館藏</a:t>
            </a:r>
            <a:endParaRPr 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8895" y="1389870"/>
            <a:ext cx="279838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南北朝時代，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  <a:cs typeface="文鼎誰的字體" panose="02010609010101010101" pitchFamily="49" charset="-120"/>
            </a:endParaRPr>
          </a:p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中國冶鐵技術大量應用在武器上，於是出現了鐵甲。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  <a:cs typeface="文鼎誰的字體" panose="02010609010101010101" pitchFamily="49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06474" y="2244001"/>
            <a:ext cx="2763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你看我們騎兵的裝備怎樣？這種裝備有什麼好處和壞處？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  <a:cs typeface="文鼎誰的字體" panose="02010609010101010101" pitchFamily="49" charset="-120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429" y="2127557"/>
            <a:ext cx="2257571" cy="3593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10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5315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761" y="0"/>
            <a:ext cx="3087469" cy="2061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70534" y="424307"/>
            <a:ext cx="20416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我是北魏孝文帝遷都洛陽後的鐵甲騎兵。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不單人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有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護甲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，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戰馬也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有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護甲，大家都安全。</a:t>
            </a:r>
            <a:endParaRPr lang="zh-TW" altLang="en-US" sz="1600" dirty="0">
              <a:latin typeface="新細明體" panose="02020500000000000000" pitchFamily="18" charset="-120"/>
              <a:ea typeface="新細明體" panose="02020500000000000000" pitchFamily="18" charset="-120"/>
              <a:cs typeface="文鼎誰的字體" panose="02010609010101010101" pitchFamily="49" charset="-120"/>
            </a:endParaRP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429" y="2127557"/>
            <a:ext cx="2257571" cy="3593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434" y="307428"/>
            <a:ext cx="4629897" cy="2423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72189" y="1230756"/>
            <a:ext cx="2914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由於戰馬負重大，行動緩慢。一旦戰敗，騎兵便紛紛「棄甲</a:t>
            </a:r>
            <a:r>
              <a:rPr lang="zh-CN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」逃命。</a:t>
            </a:r>
            <a:endParaRPr lang="en-US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文鼎誰的字體" panose="02010609010101010101" pitchFamily="49" charset="-120"/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3129472" y="6152243"/>
            <a:ext cx="1200481" cy="553998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北魏</a:t>
            </a:r>
            <a:endParaRPr lang="en-US" altLang="zh-CN" sz="10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河南洛陽出土</a:t>
            </a:r>
            <a:endParaRPr lang="en-US" altLang="zh-CN" sz="10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中</a:t>
            </a:r>
            <a:r>
              <a:rPr lang="zh-CN" altLang="en-US" sz="1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國國家博物館藏</a:t>
            </a:r>
            <a:endParaRPr 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460182" y="3396809"/>
            <a:ext cx="4165390" cy="212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99436" y="3770027"/>
            <a:ext cx="21348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我已全身披甲，還要背負一個全身披甲的士兵，看上去很威風，但背負的重量可真大啊！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  <a:cs typeface="文鼎誰的字體" panose="02010609010101010101" pitchFamily="49" charset="-120"/>
            </a:endParaRP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568" y="4459877"/>
            <a:ext cx="663621" cy="668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527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" y="-1"/>
            <a:ext cx="4572001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036" y="806777"/>
            <a:ext cx="4629897" cy="275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46863" y="1640429"/>
            <a:ext cx="29875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這是北朝時代最常見的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鎧甲，叫做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「裲</a:t>
            </a:r>
            <a:r>
              <a:rPr lang="zh-TW" altLang="zh-HK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（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音兩</a:t>
            </a:r>
            <a:r>
              <a:rPr lang="zh-TW" altLang="zh-HK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襠</a:t>
            </a:r>
            <a:r>
              <a:rPr lang="zh-TW" altLang="zh-HK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（</a:t>
            </a:r>
            <a:r>
              <a:rPr lang="zh-TW" altLang="en-US" sz="1600" dirty="0" smtClean="0">
                <a:latin typeface="新細明體" panose="02020500000000000000" pitchFamily="18" charset="-120"/>
              </a:rPr>
              <a:t>音當</a:t>
            </a:r>
            <a:r>
              <a:rPr lang="zh-TW" altLang="zh-HK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鎧</a:t>
            </a:r>
            <a:r>
              <a:rPr lang="zh-TW" altLang="zh-HK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（</a:t>
            </a:r>
            <a:r>
              <a:rPr lang="zh-TW" altLang="en-US" sz="1600" dirty="0" smtClean="0">
                <a:latin typeface="新細明體" panose="02020500000000000000" pitchFamily="18" charset="-120"/>
              </a:rPr>
              <a:t>音海</a:t>
            </a:r>
            <a:r>
              <a:rPr lang="zh-TW" altLang="zh-HK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」。裲襠鎧是由前後兩片鐵打鎧甲組成，前片遮胸，後片擋背，保護身體前後部分。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  <a:cs typeface="文鼎誰的字體" panose="02010609010101010101" pitchFamily="49" charset="-120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3" y="27325"/>
            <a:ext cx="3373421" cy="2829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94338" y="563211"/>
            <a:ext cx="19245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我是孝文帝的步兵，也披甲。長盾是戰場上穩住陣地的基本裝備。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  <a:cs typeface="文鼎誰的字體" panose="02010609010101010101" pitchFamily="49" charset="-120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3129472" y="6152243"/>
            <a:ext cx="1200481" cy="553998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北魏</a:t>
            </a:r>
            <a:endParaRPr lang="en-US" altLang="zh-CN" sz="10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河南洛陽出土</a:t>
            </a:r>
            <a:endParaRPr lang="en-US" altLang="zh-CN" sz="10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中</a:t>
            </a:r>
            <a:r>
              <a:rPr lang="zh-CN" altLang="en-US" sz="1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國國家博物館藏</a:t>
            </a:r>
            <a:endParaRPr 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429" y="2127557"/>
            <a:ext cx="2257571" cy="3593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7667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:\EDB 2018 三國魏晉南北朝史\7 梁祝\PB240732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925" y="-1"/>
            <a:ext cx="2861442" cy="381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367" y="0"/>
            <a:ext cx="2861441" cy="3815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211171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群組 4"/>
          <p:cNvGrpSpPr/>
          <p:nvPr/>
        </p:nvGrpSpPr>
        <p:grpSpPr>
          <a:xfrm>
            <a:off x="2075739" y="907803"/>
            <a:ext cx="3363365" cy="2125771"/>
            <a:chOff x="2075739" y="907803"/>
            <a:chExt cx="3363365" cy="2125771"/>
          </a:xfrm>
        </p:grpSpPr>
        <p:pic>
          <p:nvPicPr>
            <p:cNvPr id="1331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5739" y="907803"/>
              <a:ext cx="3363365" cy="21257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825838" y="1308968"/>
              <a:ext cx="211607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陶俑都是做得漂亮的，但不完全反映實際。我穿這套裲襠鎧，真的很重，而且都是銹蝕的。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310" y="3580185"/>
            <a:ext cx="3137125" cy="313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453" y="3878864"/>
            <a:ext cx="2866751" cy="2681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72614" y="195942"/>
            <a:ext cx="1438530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  鎧甲（人用）</a:t>
            </a:r>
            <a:endParaRPr lang="en-US" altLang="zh-CN" sz="10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（韓國國家博物館藏）</a:t>
            </a:r>
            <a:endParaRPr 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66573">
            <a:off x="7130078" y="3669354"/>
            <a:ext cx="2906218" cy="2906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421903" y="6437284"/>
            <a:ext cx="35196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若你是戰馬，你會想套上這個面甲嗎？請加上</a:t>
            </a:r>
            <a:r>
              <a:rPr lang="zh-TW" altLang="en-US" sz="1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戲謔</a:t>
            </a:r>
            <a:r>
              <a:rPr lang="zh-CN" altLang="en-US" sz="1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的說話。</a:t>
            </a:r>
            <a:endParaRPr 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42453" y="6223895"/>
            <a:ext cx="1459472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   鎧甲（馬用）</a:t>
            </a:r>
            <a:endParaRPr lang="en-US" altLang="zh-CN" sz="10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（韓國國家博物館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藏</a:t>
            </a:r>
            <a:r>
              <a:rPr lang="zh-CN" altLang="en-US" sz="1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endParaRPr lang="en-US" sz="1000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9960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dirty="0" smtClean="0"/>
              <a:t> </a:t>
            </a:r>
            <a:endParaRPr lang="zh-HK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3473226" y="1970369"/>
            <a:ext cx="5400186" cy="3416320"/>
          </a:xfrm>
          <a:prstGeom prst="rect">
            <a:avLst/>
          </a:prstGeom>
          <a:solidFill>
            <a:srgbClr val="FFFFB7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魏晉南北朝武備的提升，你認為對當時會產生什麼影響？</a:t>
            </a:r>
            <a:endParaRPr lang="en-US" altLang="zh-TW" sz="16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150000"/>
              </a:lnSpc>
            </a:pPr>
            <a:endParaRPr lang="en-US" altLang="zh-HK" sz="16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150000"/>
              </a:lnSpc>
            </a:pPr>
            <a:endParaRPr lang="en-US" altLang="zh-HK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150000"/>
              </a:lnSpc>
            </a:pPr>
            <a:endParaRPr lang="en-US" altLang="zh-HK" sz="16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150000"/>
              </a:lnSpc>
            </a:pPr>
            <a:endParaRPr lang="en-US" altLang="zh-HK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150000"/>
              </a:lnSpc>
            </a:pPr>
            <a:endParaRPr lang="en-US" altLang="zh-HK" sz="16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150000"/>
              </a:lnSpc>
            </a:pPr>
            <a:endParaRPr lang="en-US" altLang="zh-HK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150000"/>
              </a:lnSpc>
            </a:pPr>
            <a:endParaRPr lang="en-US" altLang="zh-HK" sz="16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150000"/>
              </a:lnSpc>
            </a:pPr>
            <a:endParaRPr lang="en-US" altLang="zh-HK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351867" y="2635624"/>
            <a:ext cx="25330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30238">
              <a:lnSpc>
                <a:spcPct val="150000"/>
              </a:lnSpc>
            </a:pPr>
            <a:r>
              <a:rPr lang="zh-TW" altLang="en-US" sz="1600" b="1" dirty="0" smtClean="0">
                <a:latin typeface="新細明體" panose="02020500000000000000" pitchFamily="18" charset="-120"/>
              </a:rPr>
              <a:t>戰事</a:t>
            </a:r>
            <a:r>
              <a:rPr lang="zh-TW" altLang="en-US" sz="1600" b="1" dirty="0">
                <a:latin typeface="新細明體" panose="02020500000000000000" pitchFamily="18" charset="-120"/>
              </a:rPr>
              <a:t>更頻繁</a:t>
            </a:r>
            <a:r>
              <a:rPr lang="en-US" altLang="zh-TW" sz="1600" b="1" dirty="0">
                <a:latin typeface="新細明體" panose="02020500000000000000" pitchFamily="18" charset="-120"/>
              </a:rPr>
              <a:t>		</a:t>
            </a:r>
            <a:r>
              <a:rPr lang="zh-TW" altLang="en-US" sz="1600" b="1" dirty="0">
                <a:latin typeface="新細明體" panose="02020500000000000000" pitchFamily="18" charset="-120"/>
                <a:sym typeface="Wingdings 2" panose="05020102010507070707" pitchFamily="18" charset="2"/>
              </a:rPr>
              <a:t>　</a:t>
            </a:r>
            <a:endParaRPr lang="en-US" altLang="zh-TW" sz="1600" b="1" dirty="0">
              <a:latin typeface="新細明體" panose="02020500000000000000" pitchFamily="18" charset="-120"/>
            </a:endParaRPr>
          </a:p>
          <a:p>
            <a:pPr defTabSz="630238">
              <a:lnSpc>
                <a:spcPct val="150000"/>
              </a:lnSpc>
            </a:pPr>
            <a:r>
              <a:rPr lang="zh-TW" altLang="en-US" sz="1600" b="1" dirty="0" smtClean="0">
                <a:latin typeface="新細明體" panose="02020500000000000000" pitchFamily="18" charset="-120"/>
              </a:rPr>
              <a:t>死傷</a:t>
            </a:r>
            <a:r>
              <a:rPr lang="zh-TW" altLang="en-US" sz="1600" b="1" dirty="0">
                <a:latin typeface="新細明體" panose="02020500000000000000" pitchFamily="18" charset="-120"/>
              </a:rPr>
              <a:t>會減少</a:t>
            </a:r>
            <a:r>
              <a:rPr lang="en-US" altLang="zh-TW" sz="1600" b="1" dirty="0">
                <a:latin typeface="新細明體" panose="02020500000000000000" pitchFamily="18" charset="-120"/>
              </a:rPr>
              <a:t>		</a:t>
            </a:r>
            <a:endParaRPr lang="en-US" altLang="zh-TW" sz="1600" b="1" dirty="0">
              <a:latin typeface="新細明體" panose="02020500000000000000" pitchFamily="18" charset="-120"/>
              <a:sym typeface="Wingdings" panose="05000000000000000000" pitchFamily="2" charset="2"/>
            </a:endParaRPr>
          </a:p>
          <a:p>
            <a:pPr defTabSz="630238">
              <a:lnSpc>
                <a:spcPct val="150000"/>
              </a:lnSpc>
            </a:pPr>
            <a:r>
              <a:rPr lang="zh-TW" altLang="en-US" sz="1600" b="1" dirty="0" smtClean="0">
                <a:latin typeface="新細明體" panose="02020500000000000000" pitchFamily="18" charset="-120"/>
              </a:rPr>
              <a:t>戰鬥</a:t>
            </a:r>
            <a:r>
              <a:rPr lang="zh-TW" altLang="en-US" sz="1600" b="1" dirty="0">
                <a:latin typeface="新細明體" panose="02020500000000000000" pitchFamily="18" charset="-120"/>
              </a:rPr>
              <a:t>更血腥</a:t>
            </a:r>
            <a:r>
              <a:rPr lang="en-US" altLang="zh-TW" sz="1600" b="1" dirty="0">
                <a:latin typeface="新細明體" panose="02020500000000000000" pitchFamily="18" charset="-120"/>
              </a:rPr>
              <a:t>		</a:t>
            </a:r>
            <a:endParaRPr lang="en-US" altLang="zh-TW" sz="1600" b="1" dirty="0">
              <a:solidFill>
                <a:srgbClr val="FF0000"/>
              </a:solidFill>
              <a:latin typeface="新細明體" panose="02020500000000000000" pitchFamily="18" charset="-120"/>
            </a:endParaRPr>
          </a:p>
          <a:p>
            <a:pPr defTabSz="630238">
              <a:lnSpc>
                <a:spcPct val="150000"/>
              </a:lnSpc>
            </a:pPr>
            <a:r>
              <a:rPr lang="zh-TW" altLang="en-US" sz="1600" b="1" dirty="0" smtClean="0">
                <a:latin typeface="新細明體" panose="02020500000000000000" pitchFamily="18" charset="-120"/>
              </a:rPr>
              <a:t>政權</a:t>
            </a:r>
            <a:r>
              <a:rPr lang="zh-TW" altLang="en-US" sz="1600" b="1" dirty="0">
                <a:latin typeface="新細明體" panose="02020500000000000000" pitchFamily="18" charset="-120"/>
              </a:rPr>
              <a:t>轉換更多</a:t>
            </a:r>
            <a:r>
              <a:rPr lang="en-US" altLang="zh-TW" sz="1600" b="1" dirty="0">
                <a:latin typeface="新細明體" panose="02020500000000000000" pitchFamily="18" charset="-120"/>
              </a:rPr>
              <a:t>	</a:t>
            </a:r>
            <a:endParaRPr lang="en-US" altLang="zh-TW" sz="1600" b="1" dirty="0">
              <a:solidFill>
                <a:srgbClr val="FF0000"/>
              </a:solidFill>
              <a:latin typeface="新細明體" panose="02020500000000000000" pitchFamily="18" charset="-120"/>
            </a:endParaRPr>
          </a:p>
          <a:p>
            <a:pPr defTabSz="630238">
              <a:lnSpc>
                <a:spcPct val="150000"/>
              </a:lnSpc>
            </a:pPr>
            <a:r>
              <a:rPr lang="zh-TW" altLang="en-US" sz="1600" b="1" dirty="0" smtClean="0">
                <a:latin typeface="新細明體" panose="02020500000000000000" pitchFamily="18" charset="-120"/>
              </a:rPr>
              <a:t>人民</a:t>
            </a:r>
            <a:r>
              <a:rPr lang="zh-TW" altLang="en-US" sz="1600" b="1" dirty="0">
                <a:latin typeface="新細明體" panose="02020500000000000000" pitchFamily="18" charset="-120"/>
              </a:rPr>
              <a:t>生活更安樂</a:t>
            </a:r>
            <a:r>
              <a:rPr lang="en-US" altLang="zh-TW" sz="1600" b="1" dirty="0">
                <a:latin typeface="新細明體" panose="02020500000000000000" pitchFamily="18" charset="-120"/>
              </a:rPr>
              <a:t>	</a:t>
            </a:r>
          </a:p>
          <a:p>
            <a:pPr defTabSz="630238">
              <a:lnSpc>
                <a:spcPct val="150000"/>
              </a:lnSpc>
            </a:pPr>
            <a:r>
              <a:rPr lang="zh-TW" altLang="en-US" sz="1600" b="1" dirty="0" smtClean="0">
                <a:latin typeface="新細明體" panose="02020500000000000000" pitchFamily="18" charset="-120"/>
              </a:rPr>
              <a:t>人民</a:t>
            </a:r>
            <a:r>
              <a:rPr lang="zh-TW" altLang="en-US" sz="1600" b="1" dirty="0">
                <a:latin typeface="新細明體" panose="02020500000000000000" pitchFamily="18" charset="-120"/>
              </a:rPr>
              <a:t>更樂意當兵</a:t>
            </a:r>
            <a:r>
              <a:rPr lang="en-US" altLang="zh-TW" sz="1600" b="1" dirty="0">
                <a:latin typeface="新細明體" panose="02020500000000000000" pitchFamily="18" charset="-120"/>
              </a:rPr>
              <a:t>	</a:t>
            </a:r>
          </a:p>
          <a:p>
            <a:endParaRPr lang="zh-HK" altLang="en-US" sz="16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3730427" y="2715444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3730427" y="3084776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3730427" y="3431909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3730427" y="3792514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3730427" y="4172669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3730427" y="4547006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grpSp>
        <p:nvGrpSpPr>
          <p:cNvPr id="17" name="群組 16"/>
          <p:cNvGrpSpPr/>
          <p:nvPr/>
        </p:nvGrpSpPr>
        <p:grpSpPr>
          <a:xfrm>
            <a:off x="3730427" y="2715444"/>
            <a:ext cx="356616" cy="1452220"/>
            <a:chOff x="2470065" y="2715444"/>
            <a:chExt cx="356616" cy="1452220"/>
          </a:xfrm>
        </p:grpSpPr>
        <p:sp>
          <p:nvSpPr>
            <p:cNvPr id="8" name="文字方塊 7"/>
            <p:cNvSpPr txBox="1"/>
            <p:nvPr/>
          </p:nvSpPr>
          <p:spPr>
            <a:xfrm>
              <a:off x="2470065" y="2715444"/>
              <a:ext cx="356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新細明體" panose="02020500000000000000" pitchFamily="18" charset="-120"/>
                  <a:sym typeface="Wingdings 2" panose="05020102010507070707" pitchFamily="18" charset="2"/>
                </a:rPr>
                <a:t></a:t>
              </a:r>
              <a:endParaRPr lang="zh-HK" altLang="en-US" dirty="0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2470065" y="3429000"/>
              <a:ext cx="356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新細明體" panose="02020500000000000000" pitchFamily="18" charset="-120"/>
                  <a:sym typeface="Wingdings 2" panose="05020102010507070707" pitchFamily="18" charset="2"/>
                </a:rPr>
                <a:t></a:t>
              </a:r>
              <a:endParaRPr lang="zh-HK" altLang="en-US" dirty="0"/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2470065" y="3798332"/>
              <a:ext cx="356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新細明體" panose="02020500000000000000" pitchFamily="18" charset="-120"/>
                  <a:sym typeface="Wingdings 2" panose="05020102010507070707" pitchFamily="18" charset="2"/>
                </a:rPr>
                <a:t></a:t>
              </a:r>
              <a:endParaRPr lang="zh-HK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56682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7" grpId="0"/>
      <p:bldP spid="11" grpId="0"/>
      <p:bldP spid="12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1" y="1"/>
            <a:ext cx="8256493" cy="621880"/>
          </a:xfrm>
          <a:prstGeom prst="rect">
            <a:avLst/>
          </a:prstGeom>
          <a:gradFill rotWithShape="1">
            <a:gsLst>
              <a:gs pos="0">
                <a:srgbClr val="C96731">
                  <a:tint val="80000"/>
                  <a:satMod val="107000"/>
                  <a:lumMod val="103000"/>
                </a:srgbClr>
              </a:gs>
              <a:gs pos="100000">
                <a:srgbClr val="C96731">
                  <a:tint val="82000"/>
                  <a:satMod val="109000"/>
                  <a:lumMod val="103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主題：</a:t>
            </a:r>
            <a:r>
              <a:rPr lang="zh-CN" altLang="en-US" sz="2400" b="1" dirty="0" smtClean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北方的騎兵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  <a:cs typeface="文鼎誰的字體" panose="02010609010101010101" pitchFamily="49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3718" y="621881"/>
            <a:ext cx="7422776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相關課題：</a:t>
            </a:r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武備的改進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文鼎誰的字體" panose="02010609010101010101" pitchFamily="49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" y="2303522"/>
            <a:ext cx="833716" cy="461665"/>
          </a:xfrm>
          <a:prstGeom prst="rect">
            <a:avLst/>
          </a:prstGeom>
          <a:solidFill>
            <a:srgbClr val="C96731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總論</a:t>
            </a:r>
            <a:endParaRPr kumimoji="0" lang="zh-HK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3718" y="2307579"/>
            <a:ext cx="7422776" cy="1077218"/>
          </a:xfrm>
          <a:prstGeom prst="rect">
            <a:avLst/>
          </a:prstGeom>
          <a:solidFill>
            <a:srgbClr val="FFFFB7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南北朝時代，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邊疆民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族憑著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強大的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騎兵力量，入侵中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原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並在北方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建立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延續了幾百年的多個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政權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，史稱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「北朝」。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本課題將會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講述北朝的騎兵</a:t>
            </a:r>
            <a:r>
              <a:rPr lang="zh-TW" altLang="en-US" sz="160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如何</a:t>
            </a:r>
            <a:r>
              <a:rPr lang="zh-CN" altLang="en-US" sz="160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厲害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3718" y="3806797"/>
            <a:ext cx="7422775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在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本課題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你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將可以學到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北方騎兵三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樣重要的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裝備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AutoNum type="arabicPeriod"/>
            </a:pP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馬鐙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AutoNum type="arabicPeriod"/>
            </a:pP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弩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AutoNum type="arabicPeriod"/>
            </a:pP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護甲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034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2420471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1. </a:t>
            </a:r>
            <a:r>
              <a:rPr lang="zh-CN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秦始皇的戰馬</a:t>
            </a:r>
            <a:endParaRPr lang="en-US" sz="2400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665"/>
            <a:ext cx="7532967" cy="6396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92281" y="4566398"/>
            <a:ext cx="3991554" cy="1323439"/>
          </a:xfrm>
          <a:prstGeom prst="rect">
            <a:avLst/>
          </a:prstGeom>
          <a:solidFill>
            <a:srgbClr val="D9F1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秦始皇（公元前</a:t>
            </a:r>
            <a:r>
              <a:rPr lang="en-US" altLang="zh-CN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259-210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）的戰馬裝備很簡單，只是皮革鞍墊，這使這個時代的騎兵比後世的需要更嚴格的訓練。他們除了要用雙腿夾著馬匹，穩定坐乘，更需用一至兩手控制韁繩，指揮馬匹前進。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cxnSp>
        <p:nvCxnSpPr>
          <p:cNvPr id="8" name="Elbow Connector 7"/>
          <p:cNvCxnSpPr>
            <a:endCxn id="7" idx="1"/>
          </p:cNvCxnSpPr>
          <p:nvPr/>
        </p:nvCxnSpPr>
        <p:spPr>
          <a:xfrm>
            <a:off x="3921369" y="2198077"/>
            <a:ext cx="3870912" cy="3030041"/>
          </a:xfrm>
          <a:prstGeom prst="bentConnector3">
            <a:avLst>
              <a:gd name="adj1" fmla="val 50000"/>
            </a:avLst>
          </a:prstGeom>
          <a:ln w="28575">
            <a:solidFill>
              <a:srgbClr val="0070C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281" y="197632"/>
            <a:ext cx="4198286" cy="4198286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7792281" y="5871933"/>
            <a:ext cx="3991554" cy="830997"/>
          </a:xfrm>
          <a:prstGeom prst="rect">
            <a:avLst/>
          </a:prstGeom>
          <a:solidFill>
            <a:srgbClr val="D9F1FF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騎兵在戰場上的作用有限，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馬匹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的主要作用是將士兵快速運送到戰區（或逃離戰區），然後士兵下馬射箭或搏擊。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42157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1665"/>
            <a:ext cx="4616824" cy="639913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0"/>
            <a:ext cx="2681495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2. </a:t>
            </a:r>
            <a:r>
              <a:rPr lang="zh-CN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東漢末年的騎兵</a:t>
            </a:r>
            <a:endParaRPr lang="en-US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50247" y="461665"/>
            <a:ext cx="4980119" cy="584775"/>
          </a:xfrm>
          <a:prstGeom prst="rect">
            <a:avLst/>
          </a:prstGeom>
          <a:solidFill>
            <a:srgbClr val="D9F1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武威雷臺漢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墓，埋葬時間是公元</a:t>
            </a:r>
            <a:r>
              <a:rPr lang="en-US" altLang="zh-CN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186-219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年之間，相當於東漢末年赤壁之戰前後。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50247" y="1498220"/>
            <a:ext cx="4980119" cy="1077218"/>
          </a:xfrm>
          <a:prstGeom prst="rect">
            <a:avLst/>
          </a:prstGeom>
          <a:solidFill>
            <a:srgbClr val="D9F1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從秦始皇到東漢，已經過了</a:t>
            </a:r>
            <a:r>
              <a:rPr lang="en-US" altLang="zh-CN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400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年，但戰馬裝備仍沒有多大改進。於是，騎兵仍然需要嚴格的訓練。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他們除了要用雙腿夾著馬匹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還要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一手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持著韁繩控制馬匹，一手拿著長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兵器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，以利衝刺。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0033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" y="0"/>
            <a:ext cx="3163825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3. </a:t>
            </a:r>
            <a:r>
              <a:rPr lang="zh-CN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西晉戰騎出現馬鐙</a:t>
            </a:r>
            <a:endParaRPr lang="en-US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318"/>
            <a:ext cx="9646024" cy="643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070849" y="1423266"/>
            <a:ext cx="2892866" cy="1077218"/>
          </a:xfrm>
          <a:prstGeom prst="rect">
            <a:avLst/>
          </a:prstGeom>
          <a:solidFill>
            <a:srgbClr val="D9F1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這些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陶俑出土於湖南長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沙的一座墓葬中，墓葬主人是西晉（</a:t>
            </a:r>
            <a:r>
              <a:rPr lang="en-US" altLang="zh-CN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265-317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年）的一個縣令。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這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是陪葬品中的七件儀仗陶俑。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70849" y="3238806"/>
            <a:ext cx="2936272" cy="2554545"/>
          </a:xfrm>
          <a:prstGeom prst="rect">
            <a:avLst/>
          </a:prstGeom>
          <a:solidFill>
            <a:srgbClr val="D9F1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其中一個馬俑的一側，有一個三角形的馬鐙。這是中國出現馬鐙的最早期證據。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你能把馬鐙找出來嗎？</a:t>
            </a:r>
            <a:endParaRPr lang="en-US" altLang="zh-CN" sz="16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你認為對騎馬者有何作用？</a:t>
            </a:r>
            <a:endParaRPr lang="en-US" altLang="zh-CN" sz="16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438692" y="4651225"/>
            <a:ext cx="437322" cy="37399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群組 4"/>
          <p:cNvGrpSpPr/>
          <p:nvPr/>
        </p:nvGrpSpPr>
        <p:grpSpPr>
          <a:xfrm>
            <a:off x="938785" y="3352800"/>
            <a:ext cx="1036319" cy="2801631"/>
            <a:chOff x="938785" y="3352800"/>
            <a:chExt cx="1036319" cy="2801631"/>
          </a:xfrm>
        </p:grpSpPr>
        <p:sp>
          <p:nvSpPr>
            <p:cNvPr id="10" name="TextBox 9"/>
            <p:cNvSpPr txBox="1"/>
            <p:nvPr/>
          </p:nvSpPr>
          <p:spPr>
            <a:xfrm>
              <a:off x="938785" y="5815877"/>
              <a:ext cx="1036319" cy="338554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吹奏樂器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V="1">
              <a:off x="1530097" y="3352800"/>
              <a:ext cx="0" cy="2463077"/>
            </a:xfrm>
            <a:prstGeom prst="line">
              <a:avLst/>
            </a:prstGeom>
            <a:ln w="28575"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群組 6"/>
          <p:cNvGrpSpPr/>
          <p:nvPr/>
        </p:nvGrpSpPr>
        <p:grpSpPr>
          <a:xfrm>
            <a:off x="3340607" y="3314110"/>
            <a:ext cx="1688593" cy="2988713"/>
            <a:chOff x="3340607" y="3314110"/>
            <a:chExt cx="1688593" cy="2988713"/>
          </a:xfrm>
        </p:grpSpPr>
        <p:sp>
          <p:nvSpPr>
            <p:cNvPr id="13" name="TextBox 12"/>
            <p:cNvSpPr txBox="1"/>
            <p:nvPr/>
          </p:nvSpPr>
          <p:spPr>
            <a:xfrm>
              <a:off x="3340607" y="5718048"/>
              <a:ext cx="1688593" cy="584775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手持方板</a:t>
              </a:r>
              <a:endParaRPr lang="en-US" altLang="zh-CN" sz="1600" dirty="0" smtClean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  <a:p>
              <a:pPr algn="ctr"/>
              <a:r>
                <a:rPr lang="zh-CN" altLang="en-US" sz="16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（官員的筆記簿）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4181856" y="3314110"/>
              <a:ext cx="12192" cy="2403938"/>
            </a:xfrm>
            <a:prstGeom prst="line">
              <a:avLst/>
            </a:prstGeom>
            <a:ln w="28575">
              <a:solidFill>
                <a:schemeClr val="bg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7742885" y="6379768"/>
            <a:ext cx="2353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中國國家博物館藏</a:t>
            </a:r>
            <a:endParaRPr lang="en-US" sz="1600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9084081" y="4838224"/>
            <a:ext cx="286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（答：供上馬時用</a:t>
            </a:r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；亦可增加騎者雙手在騎行時的作用，加強騎兵的戰鬥力</a:t>
            </a:r>
            <a:r>
              <a:rPr lang="zh-CN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endParaRPr lang="en-US" altLang="zh-HK" sz="1600" dirty="0">
              <a:solidFill>
                <a:srgbClr val="FF0000"/>
              </a:solidFill>
              <a:latin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1220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449" y="1581670"/>
            <a:ext cx="4399677" cy="395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87450" y="996895"/>
            <a:ext cx="4399676" cy="584775"/>
          </a:xfrm>
          <a:prstGeom prst="rect">
            <a:avLst/>
          </a:prstGeom>
          <a:solidFill>
            <a:srgbClr val="FFFFB7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南北朝時代，馬鐙的發展進一步從單個變成一雙，騎兵的兩腿各自穿踏一個。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120113" cy="684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32149" y="157771"/>
            <a:ext cx="2287963" cy="3385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北朝（</a:t>
            </a:r>
            <a:r>
              <a:rPr lang="en-US" altLang="zh-CN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386-581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）騎兵俑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08030" y="6444651"/>
            <a:ext cx="2287963" cy="246221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香港歷史博物館之「 漢武盛世」展覽</a:t>
            </a:r>
            <a:endParaRPr 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87449" y="5465519"/>
            <a:ext cx="4399677" cy="584775"/>
          </a:xfrm>
          <a:prstGeom prst="rect">
            <a:avLst/>
          </a:prstGeom>
          <a:solidFill>
            <a:srgbClr val="FFFFB7"/>
          </a:solidFill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同時代（公元</a:t>
            </a:r>
            <a:r>
              <a:rPr lang="en-US" altLang="zh-CN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4-5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世紀）韓國出土的鐵馬鐙。（韓國國立中央博物館藏）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65457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444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54588" y="2598003"/>
            <a:ext cx="5030276" cy="830997"/>
          </a:xfrm>
          <a:prstGeom prst="rect">
            <a:avLst/>
          </a:prstGeom>
          <a:solidFill>
            <a:srgbClr val="FFFFB7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1600" dirty="0" smtClean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馬鐙</a:t>
            </a:r>
            <a:r>
              <a:rPr lang="zh-TW" altLang="en-US" sz="16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的引進</a:t>
            </a:r>
            <a:r>
              <a:rPr lang="zh-TW" altLang="en-US" sz="1600" dirty="0" smtClean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，使</a:t>
            </a:r>
            <a:r>
              <a:rPr lang="zh-TW" altLang="en-US" sz="16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騎兵可以利用腿部控制馬匹，甚至站乘，雙手便因此得以</a:t>
            </a:r>
            <a:r>
              <a:rPr lang="zh-TW" altLang="en-US" sz="1600" dirty="0" smtClean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騰空射箭</a:t>
            </a:r>
            <a:r>
              <a:rPr lang="zh-TW" altLang="en-US" sz="16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，或持長矛衝刺敵軍，大大增強了騎兵的戰鬥力。</a:t>
            </a:r>
          </a:p>
        </p:txBody>
      </p:sp>
      <p:sp>
        <p:nvSpPr>
          <p:cNvPr id="6" name="TextBox 9"/>
          <p:cNvSpPr txBox="1"/>
          <p:nvPr/>
        </p:nvSpPr>
        <p:spPr>
          <a:xfrm>
            <a:off x="3456507" y="157771"/>
            <a:ext cx="2287963" cy="3385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北朝（</a:t>
            </a:r>
            <a:r>
              <a:rPr lang="en-US" altLang="zh-CN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386-581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）騎兵俑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8" name="TextBox 10"/>
          <p:cNvSpPr txBox="1"/>
          <p:nvPr/>
        </p:nvSpPr>
        <p:spPr>
          <a:xfrm>
            <a:off x="3232388" y="6444651"/>
            <a:ext cx="2287963" cy="246221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香港歷史博物館之「 漢武盛世」展覽</a:t>
            </a:r>
            <a:endParaRPr 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3898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83" y="1085884"/>
            <a:ext cx="4976130" cy="2799073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626" y="1597073"/>
            <a:ext cx="3489539" cy="4165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1763">
            <a:off x="6821537" y="985150"/>
            <a:ext cx="1796737" cy="239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67711" y="482990"/>
            <a:ext cx="5565228" cy="353935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4843" y="477201"/>
            <a:ext cx="1647796" cy="3385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圖一：春秋時代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40366" y="467224"/>
            <a:ext cx="5620407" cy="588480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240366" y="452372"/>
            <a:ext cx="1686910" cy="3385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圖二：南北朝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7711" y="4289927"/>
            <a:ext cx="5565228" cy="2062103"/>
          </a:xfrm>
          <a:prstGeom prst="rect">
            <a:avLst/>
          </a:prstGeom>
          <a:solidFill>
            <a:srgbClr val="FFFFB7"/>
          </a:solidFill>
          <a:ln w="12700"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小習作：</a:t>
            </a:r>
            <a:endParaRPr lang="en-US" altLang="zh-CN" sz="16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利用</a:t>
            </a:r>
            <a:r>
              <a:rPr lang="zh-CN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圖一和圖二，試說明南北朝時代武備的改進。</a:t>
            </a:r>
            <a:endParaRPr lang="en-US" altLang="zh-CN" sz="16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參考答案：</a:t>
            </a:r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8089564" y="3209990"/>
            <a:ext cx="3604888" cy="1484279"/>
            <a:chOff x="8089564" y="3209990"/>
            <a:chExt cx="3604888" cy="1484279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2270" y="3209990"/>
              <a:ext cx="1652182" cy="1484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Oval 7"/>
            <p:cNvSpPr/>
            <p:nvPr/>
          </p:nvSpPr>
          <p:spPr>
            <a:xfrm>
              <a:off x="8089564" y="3784302"/>
              <a:ext cx="471970" cy="51528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9"/>
            <p:cNvCxnSpPr/>
            <p:nvPr/>
          </p:nvCxnSpPr>
          <p:spPr>
            <a:xfrm flipV="1">
              <a:off x="8561534" y="4043170"/>
              <a:ext cx="1480736" cy="32976"/>
            </a:xfrm>
            <a:prstGeom prst="line">
              <a:avLst/>
            </a:prstGeom>
            <a:ln w="28575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群組 7"/>
          <p:cNvGrpSpPr/>
          <p:nvPr/>
        </p:nvGrpSpPr>
        <p:grpSpPr>
          <a:xfrm>
            <a:off x="2680461" y="1135985"/>
            <a:ext cx="2230777" cy="932890"/>
            <a:chOff x="2680461" y="1135985"/>
            <a:chExt cx="2230777" cy="932890"/>
          </a:xfrm>
        </p:grpSpPr>
        <p:sp>
          <p:nvSpPr>
            <p:cNvPr id="20" name="TextBox 19"/>
            <p:cNvSpPr txBox="1"/>
            <p:nvPr/>
          </p:nvSpPr>
          <p:spPr>
            <a:xfrm>
              <a:off x="3283978" y="1135985"/>
              <a:ext cx="1627260" cy="338554"/>
            </a:xfrm>
            <a:prstGeom prst="rect">
              <a:avLst/>
            </a:prstGeom>
            <a:ln w="1905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6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馭手</a:t>
              </a:r>
              <a:r>
                <a:rPr lang="zh-TW" altLang="en-US" sz="16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：</a:t>
              </a:r>
              <a:r>
                <a:rPr lang="zh-CN" altLang="en-US" sz="16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駕馭馬車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cxnSp>
          <p:nvCxnSpPr>
            <p:cNvPr id="9" name="Elbow Connector 8"/>
            <p:cNvCxnSpPr/>
            <p:nvPr/>
          </p:nvCxnSpPr>
          <p:spPr>
            <a:xfrm rot="5400000" flipH="1" flipV="1">
              <a:off x="2579413" y="1382240"/>
              <a:ext cx="787683" cy="585587"/>
            </a:xfrm>
            <a:prstGeom prst="bentConnector3">
              <a:avLst>
                <a:gd name="adj1" fmla="val 96435"/>
              </a:avLst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群組 2"/>
          <p:cNvGrpSpPr/>
          <p:nvPr/>
        </p:nvGrpSpPr>
        <p:grpSpPr>
          <a:xfrm>
            <a:off x="511391" y="2352346"/>
            <a:ext cx="1617275" cy="1443227"/>
            <a:chOff x="511391" y="2352346"/>
            <a:chExt cx="1617275" cy="1443227"/>
          </a:xfrm>
        </p:grpSpPr>
        <p:sp>
          <p:nvSpPr>
            <p:cNvPr id="22" name="TextBox 21"/>
            <p:cNvSpPr txBox="1"/>
            <p:nvPr/>
          </p:nvSpPr>
          <p:spPr>
            <a:xfrm>
              <a:off x="511391" y="3210798"/>
              <a:ext cx="1599346" cy="584775"/>
            </a:xfrm>
            <a:prstGeom prst="rect">
              <a:avLst/>
            </a:prstGeom>
            <a:ln w="1905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6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箭手：遠距離地將敵兵殺死。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cxnSp>
          <p:nvCxnSpPr>
            <p:cNvPr id="24" name="Elbow Connector 23"/>
            <p:cNvCxnSpPr/>
            <p:nvPr/>
          </p:nvCxnSpPr>
          <p:spPr>
            <a:xfrm rot="5400000" flipH="1" flipV="1">
              <a:off x="1276878" y="2358201"/>
              <a:ext cx="857644" cy="845933"/>
            </a:xfrm>
            <a:prstGeom prst="bentConnector3">
              <a:avLst>
                <a:gd name="adj1" fmla="val 103309"/>
              </a:avLst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群組 1"/>
          <p:cNvGrpSpPr/>
          <p:nvPr/>
        </p:nvGrpSpPr>
        <p:grpSpPr>
          <a:xfrm>
            <a:off x="529322" y="991656"/>
            <a:ext cx="1790197" cy="1077218"/>
            <a:chOff x="529322" y="991656"/>
            <a:chExt cx="1790197" cy="1077218"/>
          </a:xfrm>
        </p:grpSpPr>
        <p:sp>
          <p:nvSpPr>
            <p:cNvPr id="26" name="TextBox 25"/>
            <p:cNvSpPr txBox="1"/>
            <p:nvPr/>
          </p:nvSpPr>
          <p:spPr>
            <a:xfrm>
              <a:off x="529322" y="991656"/>
              <a:ext cx="1442545" cy="1077218"/>
            </a:xfrm>
            <a:prstGeom prst="rect">
              <a:avLst/>
            </a:prstGeom>
            <a:ln w="19050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6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戈兵：利用長戈將迎面而來戰車上的敵兵刺死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cxnSp>
          <p:nvCxnSpPr>
            <p:cNvPr id="28" name="Elbow Connector 27"/>
            <p:cNvCxnSpPr/>
            <p:nvPr/>
          </p:nvCxnSpPr>
          <p:spPr>
            <a:xfrm>
              <a:off x="1971868" y="1492016"/>
              <a:ext cx="347651" cy="332702"/>
            </a:xfrm>
            <a:prstGeom prst="bentConnector3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文字方塊 17"/>
          <p:cNvSpPr txBox="1"/>
          <p:nvPr/>
        </p:nvSpPr>
        <p:spPr>
          <a:xfrm>
            <a:off x="366913" y="5267188"/>
            <a:ext cx="54691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秦始皇時代，馬匹在戰場上的主要作用是拉車作戰</a:t>
            </a:r>
            <a:r>
              <a:rPr lang="en-US" altLang="zh-CN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—</a:t>
            </a:r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馬車戰。</a:t>
            </a:r>
            <a:endParaRPr lang="en-US" altLang="zh-CN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南北朝時代，士兵成為了真正的騎兵。他們不單可以快速移動，而且由於馬鐙的發明，使他們可以自由地射箭，形成戰場上可怕的攻擊力量</a:t>
            </a:r>
            <a:r>
              <a:rPr lang="zh-CN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altLang="zh-HK" sz="1600" dirty="0">
              <a:latin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30779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3258" y="281306"/>
            <a:ext cx="3063242" cy="461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4. </a:t>
            </a:r>
            <a:r>
              <a:rPr lang="zh-CN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超級殺人武器</a:t>
            </a:r>
            <a:r>
              <a:rPr lang="en-US" altLang="zh-CN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—</a:t>
            </a:r>
            <a:r>
              <a:rPr lang="zh-CN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弩</a:t>
            </a:r>
            <a:endParaRPr lang="en-US" sz="2400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3155" y="1677481"/>
            <a:ext cx="4098767" cy="3501628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565707" y="1338927"/>
            <a:ext cx="1023110" cy="3385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箭在弩上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364" y="4395448"/>
            <a:ext cx="1848828" cy="1718171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4773" y="1764658"/>
            <a:ext cx="4195777" cy="3327273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0170" y="4395448"/>
            <a:ext cx="1944216" cy="1704394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10319293" y="1160890"/>
            <a:ext cx="1368152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拉動扳機將箭射出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3258" y="742971"/>
            <a:ext cx="3759471" cy="369332"/>
          </a:xfrm>
          <a:prstGeom prst="rect">
            <a:avLst/>
          </a:prstGeom>
          <a:solidFill>
            <a:srgbClr val="D9F1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弩是由弓發展而成的遠程射殺武器。</a:t>
            </a:r>
            <a:endParaRPr lang="en-US" altLang="zh-CN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0307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1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2092</TotalTime>
  <Words>1180</Words>
  <Application>Microsoft Office PowerPoint</Application>
  <PresentationFormat>Widescreen</PresentationFormat>
  <Paragraphs>131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文鼎誰的字體</vt:lpstr>
      <vt:lpstr>新細明體</vt:lpstr>
      <vt:lpstr>Arial</vt:lpstr>
      <vt:lpstr>Calibri</vt:lpstr>
      <vt:lpstr>Calibri Light</vt:lpstr>
      <vt:lpstr>Wingdings</vt:lpstr>
      <vt:lpstr>Wingdings 2</vt:lpstr>
      <vt:lpstr>Office 佈景主題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Windows 使用者</dc:creator>
  <cp:lastModifiedBy>LO, Ka-yan</cp:lastModifiedBy>
  <cp:revision>181</cp:revision>
  <dcterms:created xsi:type="dcterms:W3CDTF">2019-01-27T11:58:14Z</dcterms:created>
  <dcterms:modified xsi:type="dcterms:W3CDTF">2022-10-17T02:59:47Z</dcterms:modified>
</cp:coreProperties>
</file>